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Proxima Nova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regular.fntdata"/><Relationship Id="rId20" Type="http://schemas.openxmlformats.org/officeDocument/2006/relationships/slide" Target="slides/slide15.xml"/><Relationship Id="rId42" Type="http://schemas.openxmlformats.org/officeDocument/2006/relationships/font" Target="fonts/ProximaNova-italic.fntdata"/><Relationship Id="rId41" Type="http://schemas.openxmlformats.org/officeDocument/2006/relationships/font" Target="fonts/ProximaNova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ProximaNova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2f98b437c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2f98b437c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0a62584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0a62584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0dc8d4a29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0dc8d4a29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f98b437cd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f98b437cd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f98b437cd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f98b437cd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0c3af47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0c3af47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0dc8d4a29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0dc8d4a29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f98b437cd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f98b437cd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0a62584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0a62584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0dc8d4a29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0dc8d4a29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0dc8d4a29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0dc8d4a29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f98b437cd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f98b437c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0dc8d4a29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30dc8d4a29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0dc8d4a29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0dc8d4a29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0dc8d4a29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0dc8d4a29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0dc8d4a29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0dc8d4a29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0dc8d4a29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30dc8d4a29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0dc8d4a29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0dc8d4a29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f98b437cd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f98b437cd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cd567831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cd567831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f98b437c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f98b437c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0a62584a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0a62584a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f98b437cd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f98b437cd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cd567831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cd567831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0a62584a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0a62584a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f98b437cd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2f98b437cd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cd567831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cd567831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f98b437cd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2f98b437cd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f98b437cd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f98b437cd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f98b437cd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f98b437cd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0a62584a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0a62584a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0a62584a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0a62584a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f98b437cd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f98b437cd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0a1ea20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0a1ea20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hyperlink" Target="https://github.com/nsu-null/null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1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32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49.png"/><Relationship Id="rId5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rive.google.com/file/d/1pj2b_dz002wyikquFrkwFmfuF3oQf1GP/view" TargetMode="External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3.jpg"/><Relationship Id="rId10" Type="http://schemas.openxmlformats.org/officeDocument/2006/relationships/image" Target="../media/image4.png"/><Relationship Id="rId9" Type="http://schemas.openxmlformats.org/officeDocument/2006/relationships/image" Target="../media/image2.png"/><Relationship Id="rId5" Type="http://schemas.openxmlformats.org/officeDocument/2006/relationships/image" Target="../media/image5.gif"/><Relationship Id="rId6" Type="http://schemas.openxmlformats.org/officeDocument/2006/relationships/image" Target="../media/image12.gif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20" Type="http://schemas.openxmlformats.org/officeDocument/2006/relationships/image" Target="../media/image59.png"/><Relationship Id="rId22" Type="http://schemas.openxmlformats.org/officeDocument/2006/relationships/image" Target="../media/image60.png"/><Relationship Id="rId21" Type="http://schemas.openxmlformats.org/officeDocument/2006/relationships/image" Target="../media/image56.png"/><Relationship Id="rId24" Type="http://schemas.openxmlformats.org/officeDocument/2006/relationships/image" Target="../media/image57.gif"/><Relationship Id="rId23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gif"/><Relationship Id="rId4" Type="http://schemas.openxmlformats.org/officeDocument/2006/relationships/image" Target="../media/image36.png"/><Relationship Id="rId9" Type="http://schemas.openxmlformats.org/officeDocument/2006/relationships/image" Target="../media/image47.png"/><Relationship Id="rId26" Type="http://schemas.openxmlformats.org/officeDocument/2006/relationships/image" Target="../media/image63.png"/><Relationship Id="rId25" Type="http://schemas.openxmlformats.org/officeDocument/2006/relationships/image" Target="../media/image65.gif"/><Relationship Id="rId28" Type="http://schemas.openxmlformats.org/officeDocument/2006/relationships/image" Target="../media/image64.gif"/><Relationship Id="rId27" Type="http://schemas.openxmlformats.org/officeDocument/2006/relationships/image" Target="../media/image71.png"/><Relationship Id="rId5" Type="http://schemas.openxmlformats.org/officeDocument/2006/relationships/image" Target="../media/image37.gif"/><Relationship Id="rId6" Type="http://schemas.openxmlformats.org/officeDocument/2006/relationships/image" Target="../media/image50.gif"/><Relationship Id="rId29" Type="http://schemas.openxmlformats.org/officeDocument/2006/relationships/image" Target="../media/image62.png"/><Relationship Id="rId7" Type="http://schemas.openxmlformats.org/officeDocument/2006/relationships/image" Target="../media/image51.gif"/><Relationship Id="rId8" Type="http://schemas.openxmlformats.org/officeDocument/2006/relationships/image" Target="../media/image46.png"/><Relationship Id="rId30" Type="http://schemas.openxmlformats.org/officeDocument/2006/relationships/image" Target="../media/image68.png"/><Relationship Id="rId11" Type="http://schemas.openxmlformats.org/officeDocument/2006/relationships/image" Target="../media/image38.png"/><Relationship Id="rId10" Type="http://schemas.openxmlformats.org/officeDocument/2006/relationships/image" Target="../media/image40.gif"/><Relationship Id="rId13" Type="http://schemas.openxmlformats.org/officeDocument/2006/relationships/image" Target="../media/image58.png"/><Relationship Id="rId12" Type="http://schemas.openxmlformats.org/officeDocument/2006/relationships/image" Target="../media/image41.png"/><Relationship Id="rId15" Type="http://schemas.openxmlformats.org/officeDocument/2006/relationships/image" Target="../media/image61.png"/><Relationship Id="rId14" Type="http://schemas.openxmlformats.org/officeDocument/2006/relationships/image" Target="../media/image55.png"/><Relationship Id="rId17" Type="http://schemas.openxmlformats.org/officeDocument/2006/relationships/image" Target="../media/image52.png"/><Relationship Id="rId16" Type="http://schemas.openxmlformats.org/officeDocument/2006/relationships/image" Target="../media/image54.gif"/><Relationship Id="rId19" Type="http://schemas.openxmlformats.org/officeDocument/2006/relationships/image" Target="../media/image69.png"/><Relationship Id="rId18" Type="http://schemas.openxmlformats.org/officeDocument/2006/relationships/image" Target="../media/image6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72.png"/><Relationship Id="rId5" Type="http://schemas.openxmlformats.org/officeDocument/2006/relationships/image" Target="../media/image6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null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70097"/>
            <a:ext cx="8123100" cy="17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【=◈︿◈=】</a:t>
            </a:r>
            <a:endParaRPr sz="15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6937025" y="3053750"/>
            <a:ext cx="2137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Brek Roman 	19213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Vasilev Pavel 	19213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Patrushev Borya 19213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Tarasov Artёm 	19214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0" y="4780875"/>
            <a:ext cx="296550" cy="2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338550" y="4709450"/>
            <a:ext cx="11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nsu-null/null</a:t>
            </a:r>
            <a:endParaRPr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9213" y="4177379"/>
            <a:ext cx="1973124" cy="7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900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528" y="76200"/>
            <a:ext cx="5382935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Scene </a:t>
            </a:r>
            <a:r>
              <a:rPr lang="ru"/>
              <a:t>(serializable piece of data which dictates what a game level is)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GameObject </a:t>
            </a:r>
            <a:r>
              <a:rPr lang="ru"/>
              <a:t>(serializable piece of data which dictates what a game level is 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Component </a:t>
            </a:r>
            <a:r>
              <a:rPr lang="ru"/>
              <a:t>(part of a GameObject which is aware of the scene and the event loop)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SceneLoader </a:t>
            </a:r>
            <a:r>
              <a:rPr lang="ru"/>
              <a:t>(singleton object / a set of functions in the global scope that can substitute the currently loaded scene for some other)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MainLoop </a:t>
            </a:r>
            <a:r>
              <a:rPr lang="ru"/>
              <a:t>(a singleton which takes care of updating the </a:t>
            </a:r>
            <a:r>
              <a:rPr i="1" lang="ru"/>
              <a:t>Scene</a:t>
            </a:r>
            <a:r>
              <a:rPr lang="ru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Entity-Component </a:t>
            </a:r>
            <a:r>
              <a:rPr lang="ru"/>
              <a:t>pattern was widely used (for</a:t>
            </a:r>
            <a:r>
              <a:rPr i="1" lang="ru"/>
              <a:t> GameObject </a:t>
            </a:r>
            <a:r>
              <a:rPr lang="ru"/>
              <a:t>and </a:t>
            </a:r>
            <a:r>
              <a:rPr i="1" lang="ru"/>
              <a:t>Component</a:t>
            </a:r>
            <a:r>
              <a:rPr lang="ru"/>
              <a:t> relationship)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8875"/>
            <a:ext cx="428200" cy="4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3950" y="3794474"/>
            <a:ext cx="887198" cy="67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0250" y="-371550"/>
            <a:ext cx="3355301" cy="188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949" y="2253000"/>
            <a:ext cx="6614100" cy="6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50" y="428625"/>
            <a:ext cx="8601075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563" y="2313335"/>
            <a:ext cx="6828877" cy="51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/>
              <a:t>Patterns</a:t>
            </a:r>
            <a:endParaRPr b="1" i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Context pattern</a:t>
            </a:r>
            <a:endParaRPr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We need this to provide information between </a:t>
            </a:r>
            <a:r>
              <a:rPr b="1" i="1" lang="ru"/>
              <a:t>scene changes.</a:t>
            </a:r>
            <a:endParaRPr b="1" i="1"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800" y="0"/>
            <a:ext cx="6356199" cy="1447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20635"/>
            <a:ext cx="9144000" cy="968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572" y="2073225"/>
            <a:ext cx="6698854" cy="7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Pub/sub</a:t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 need this for scripting </a:t>
            </a:r>
            <a:r>
              <a:rPr i="1" lang="ru"/>
              <a:t>AND </a:t>
            </a:r>
            <a:r>
              <a:rPr lang="ru"/>
              <a:t>for network architecture.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In network architecture, </a:t>
            </a:r>
            <a:r>
              <a:rPr b="1" i="1" lang="ru"/>
              <a:t>game objects</a:t>
            </a:r>
            <a:r>
              <a:rPr lang="ru"/>
              <a:t> </a:t>
            </a:r>
            <a:r>
              <a:rPr i="1" lang="ru" u="sng"/>
              <a:t>subscribe </a:t>
            </a:r>
            <a:r>
              <a:rPr lang="ru"/>
              <a:t>for updates from their related objects on other game’s instances (</a:t>
            </a:r>
            <a:r>
              <a:rPr i="1" lang="ru"/>
              <a:t>server and clients</a:t>
            </a:r>
            <a:r>
              <a:rPr lang="ru"/>
              <a:t>).</a:t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75" y="2892125"/>
            <a:ext cx="8401499" cy="22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Object pool</a:t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We use this for cache</a:t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225" y="2260150"/>
            <a:ext cx="6305550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Object pool</a:t>
            </a:r>
            <a:endParaRPr/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We use this for cache</a:t>
            </a:r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225" y="2260150"/>
            <a:ext cx="6305550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Factory method</a:t>
            </a:r>
            <a:endParaRPr/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We use this to dry code</a:t>
            </a:r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3" y="2309925"/>
            <a:ext cx="8972550" cy="5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Dependency injection</a:t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We use it in scripting so that players can interact with with some other abstract object they don’t know details about</a:t>
            </a:r>
            <a:endParaRPr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600" y="2356950"/>
            <a:ext cx="2712375" cy="275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175" y="523175"/>
            <a:ext cx="2489850" cy="29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Declarative programming</a:t>
            </a:r>
            <a:endParaRPr/>
          </a:p>
        </p:txBody>
      </p:sp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We use it in some of our scripts so that net-code is written easier</a:t>
            </a:r>
            <a:endParaRPr/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63" y="2017400"/>
            <a:ext cx="8601075" cy="280035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30" name="Google Shape;230;p37"/>
          <p:cNvCxnSpPr/>
          <p:nvPr/>
        </p:nvCxnSpPr>
        <p:spPr>
          <a:xfrm flipH="1">
            <a:off x="4106263" y="3454750"/>
            <a:ext cx="931500" cy="34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37"/>
          <p:cNvCxnSpPr/>
          <p:nvPr/>
        </p:nvCxnSpPr>
        <p:spPr>
          <a:xfrm flipH="1">
            <a:off x="1984700" y="3735025"/>
            <a:ext cx="803100" cy="22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350" y="2182740"/>
            <a:ext cx="6467301" cy="7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idx="1" type="body"/>
          </p:nvPr>
        </p:nvSpPr>
        <p:spPr>
          <a:xfrm>
            <a:off x="311700" y="935888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Serialization - a lot of work needs to be done to make writing the </a:t>
            </a:r>
            <a:r>
              <a:rPr b="1" lang="ru"/>
              <a:t>serialization code easier and also writing this kind of code related to existing Scripts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Networking - choosing on a network architecture, as well as providing a decent library and at the same time using it to develop network scripts.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Architectural decisions such as abstracting GameObject from box2d’s RigidBody</a:t>
            </a:r>
            <a:endParaRPr b="1"/>
          </a:p>
        </p:txBody>
      </p:sp>
      <p:pic>
        <p:nvPicPr>
          <p:cNvPr id="242" name="Google Shape;2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8875"/>
            <a:ext cx="428200" cy="4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6601" y="3151750"/>
            <a:ext cx="2028300" cy="173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8" y="353750"/>
            <a:ext cx="3038575" cy="3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288" y="2035113"/>
            <a:ext cx="4561425" cy="10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1" title="game_demo_final_ful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250" y="197075"/>
            <a:ext cx="7778150" cy="46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 2d action pvp-multiplayer platformer with lots of fast rounds.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environment in the game is dynamic and players can interact with it.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game is located in cyberpunk setting, and the graphic style can be described as "pixel art".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augmentations on the map for characters("perk")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the cyberpunk style is reflected in the style of the weapons, both melee and ranged.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8875"/>
            <a:ext cx="428200" cy="4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8975" y="3117550"/>
            <a:ext cx="1861150" cy="18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200" y="1204775"/>
            <a:ext cx="30680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200" y="1629925"/>
            <a:ext cx="30680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200" y="1996650"/>
            <a:ext cx="30680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825" y="2418350"/>
            <a:ext cx="30680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825" y="2788525"/>
            <a:ext cx="30680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6427" y="3378575"/>
            <a:ext cx="2639051" cy="14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5475" y="3925900"/>
            <a:ext cx="1010076" cy="101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6950" y="3839912"/>
            <a:ext cx="1182025" cy="11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0225" y="3390675"/>
            <a:ext cx="633100" cy="131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1700" y="256400"/>
            <a:ext cx="2683092" cy="6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250" y="2036313"/>
            <a:ext cx="4283501" cy="10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3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025" y="181175"/>
            <a:ext cx="2662626" cy="6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25" y="3602475"/>
            <a:ext cx="1474101" cy="147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288" y="2906900"/>
            <a:ext cx="1205725" cy="4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09463" y="4277275"/>
            <a:ext cx="1925100" cy="4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846825"/>
            <a:ext cx="28575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450" y="2467938"/>
            <a:ext cx="9144000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2000" y="3404700"/>
            <a:ext cx="841125" cy="8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00250" y="4155713"/>
            <a:ext cx="393675" cy="39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06575" y="4155713"/>
            <a:ext cx="393675" cy="39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06700" y="4026650"/>
            <a:ext cx="898225" cy="11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55625" y="4142688"/>
            <a:ext cx="393675" cy="39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10550" y="4245825"/>
            <a:ext cx="1165450" cy="51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61950" y="3762050"/>
            <a:ext cx="393675" cy="39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068275" y="3762050"/>
            <a:ext cx="393675" cy="39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203522" y="3762050"/>
            <a:ext cx="579500" cy="5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039075" y="4121988"/>
            <a:ext cx="76200" cy="1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855625" y="3762050"/>
            <a:ext cx="393675" cy="39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3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49300" y="3762050"/>
            <a:ext cx="393675" cy="39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3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8249300" y="4142688"/>
            <a:ext cx="393675" cy="39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3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604675" y="3762050"/>
            <a:ext cx="438450" cy="4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3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642975" y="4142688"/>
            <a:ext cx="393675" cy="39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580725" y="681853"/>
            <a:ext cx="1925100" cy="855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253475" y="4065725"/>
            <a:ext cx="898225" cy="11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3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7347477" y="2781525"/>
            <a:ext cx="1409985" cy="51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3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006700" y="288175"/>
            <a:ext cx="393675" cy="39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3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999897" y="681850"/>
            <a:ext cx="438450" cy="4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3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46150" y="2571750"/>
            <a:ext cx="335150" cy="3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3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894975" y="4208036"/>
            <a:ext cx="754074" cy="75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3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1128982" y="2370850"/>
            <a:ext cx="289743" cy="5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3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7783025" y="2404175"/>
            <a:ext cx="670300" cy="3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388" y="2114738"/>
            <a:ext cx="4627224" cy="9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>
            <p:ph idx="1" type="body"/>
          </p:nvPr>
        </p:nvSpPr>
        <p:spPr>
          <a:xfrm>
            <a:off x="311700" y="1152475"/>
            <a:ext cx="358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Heavily abstracted serialization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Level builder with a GUI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ru"/>
              <a:t>=&gt; project is usable to anyone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Network optimization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More levels and more sophisticated gameplay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305" name="Google Shape;3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8875"/>
            <a:ext cx="428200" cy="4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3150" y="445025"/>
            <a:ext cx="5250250" cy="295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4" y="348944"/>
            <a:ext cx="2403699" cy="4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/>
          <p:nvPr/>
        </p:nvSpPr>
        <p:spPr>
          <a:xfrm>
            <a:off x="477400" y="3538075"/>
            <a:ext cx="6976500" cy="19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What we wanted to develop but did not succeed: Level builder with a GUI</a:t>
            </a:r>
            <a:endParaRPr b="1"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Reason: complicated time-consuming task, which depends on (de)serialization, which itself was challenging</a:t>
            </a:r>
            <a:endParaRPr b="1"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87400"/>
            <a:ext cx="428200" cy="4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97725"/>
            <a:ext cx="8839204" cy="1148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Everything happens in the future(2288), where there are flying cars, augmentations, AI and e.t.c.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There are 2 casts: high and 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The protagonist is  a member of the lower caste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His goal is to win the tournament and do justice</a:t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8875"/>
            <a:ext cx="428200" cy="4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200" y="1251974"/>
            <a:ext cx="294400" cy="2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200" y="1863749"/>
            <a:ext cx="294400" cy="2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200" y="2203749"/>
            <a:ext cx="294400" cy="2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200" y="2543749"/>
            <a:ext cx="294400" cy="2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518625"/>
            <a:ext cx="5053866" cy="2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238" y="2026063"/>
            <a:ext cx="4365525" cy="109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113" y="822438"/>
            <a:ext cx="6219773" cy="34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4403"/>
            <a:ext cx="9144000" cy="4074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